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74" r:id="rId5"/>
    <p:sldId id="259" r:id="rId6"/>
    <p:sldId id="260" r:id="rId7"/>
    <p:sldId id="262" r:id="rId8"/>
    <p:sldId id="263" r:id="rId9"/>
    <p:sldId id="264" r:id="rId10"/>
    <p:sldId id="265" r:id="rId11"/>
    <p:sldId id="266" r:id="rId12"/>
    <p:sldId id="267" r:id="rId13"/>
    <p:sldId id="268" r:id="rId14"/>
    <p:sldId id="269" r:id="rId15"/>
    <p:sldId id="270" r:id="rId16"/>
    <p:sldId id="282" r:id="rId17"/>
    <p:sldId id="273" r:id="rId18"/>
    <p:sldId id="272" r:id="rId19"/>
    <p:sldId id="278" r:id="rId20"/>
    <p:sldId id="280" r:id="rId21"/>
    <p:sldId id="281" r:id="rId22"/>
    <p:sldId id="279" r:id="rId23"/>
    <p:sldId id="271" r:id="rId24"/>
    <p:sldId id="275" r:id="rId25"/>
    <p:sldId id="276"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41" d="100"/>
          <a:sy n="41" d="100"/>
        </p:scale>
        <p:origin x="-2130" y="-600"/>
      </p:cViewPr>
      <p:guideLst>
        <p:guide orient="horz" pos="2160"/>
        <p:guide pos="2880"/>
      </p:guideLst>
    </p:cSldViewPr>
  </p:slideViewPr>
  <p:notesTextViewPr>
    <p:cViewPr>
      <p:scale>
        <a:sx n="100" d="100"/>
        <a:sy n="100" d="100"/>
      </p:scale>
      <p:origin x="0" y="0"/>
    </p:cViewPr>
  </p:notesTextViewPr>
  <p:sorterViewPr>
    <p:cViewPr>
      <p:scale>
        <a:sx n="67" d="100"/>
        <a:sy n="67"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E04B0820-942E-4A90-8D04-DD42A6AA57EF}" type="slidenum">
              <a:rPr lang="es-ES" smtClean="0"/>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E04B0820-942E-4A90-8D04-DD42A6AA57E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04B0820-942E-4A90-8D04-DD42A6AA57EF}" type="slidenum">
              <a:rPr lang="es-ES" smtClean="0"/>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51E1AE5-BC22-435A-B361-1894D96A7DFF}" type="datetimeFigureOut">
              <a:rPr lang="es-ES" smtClean="0"/>
              <a:t>05/02/2017</a:t>
            </a:fld>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E04B0820-942E-4A90-8D04-DD42A6AA57EF}" type="slidenum">
              <a:rPr lang="es-ES" smtClean="0"/>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51E1AE5-BC22-435A-B361-1894D96A7DFF}" type="datetimeFigureOut">
              <a:rPr lang="es-ES" smtClean="0"/>
              <a:t>05/02/2017</a:t>
            </a:fld>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04B0820-942E-4A90-8D04-DD42A6AA57E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314" y="3402173"/>
            <a:ext cx="9715536" cy="31700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BLOQUE 7</a:t>
            </a: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a:t>
            </a:r>
            <a:r>
              <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RESTAURACIÓN BORBÓNICA</a:t>
            </a: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IMPLANTACIÓN </a:t>
            </a: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a:t>
            </a:r>
          </a:p>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AFIANZAMIENTO  </a:t>
            </a:r>
            <a:r>
              <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 </a:t>
            </a: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a:t>
            </a:r>
          </a:p>
          <a:p>
            <a:pPr algn="ctr"/>
            <a:r>
              <a:rPr lang="es-E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NUEVO SISTEMA POLÍTICO (1874-1902)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p:cNvPicPr>
            <a:picLocks noChangeAspect="1" noChangeArrowheads="1"/>
          </p:cNvPicPr>
          <p:nvPr/>
        </p:nvPicPr>
        <p:blipFill>
          <a:blip r:embed="rId2"/>
          <a:srcRect/>
          <a:stretch>
            <a:fillRect/>
          </a:stretch>
        </p:blipFill>
        <p:spPr bwMode="auto">
          <a:xfrm>
            <a:off x="142876" y="125016"/>
            <a:ext cx="8786842" cy="65901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
          <p:cNvPicPr>
            <a:picLocks noChangeAspect="1" noChangeArrowheads="1"/>
          </p:cNvPicPr>
          <p:nvPr/>
        </p:nvPicPr>
        <p:blipFill>
          <a:blip r:embed="rId2"/>
          <a:srcRect/>
          <a:stretch>
            <a:fillRect/>
          </a:stretch>
        </p:blipFill>
        <p:spPr bwMode="auto">
          <a:xfrm>
            <a:off x="214282" y="571480"/>
            <a:ext cx="8766759" cy="56436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cture"/>
          <p:cNvPicPr>
            <a:picLocks noChangeAspect="1" noChangeArrowheads="1"/>
          </p:cNvPicPr>
          <p:nvPr/>
        </p:nvPicPr>
        <p:blipFill>
          <a:blip r:embed="rId2"/>
          <a:srcRect/>
          <a:stretch>
            <a:fillRect/>
          </a:stretch>
        </p:blipFill>
        <p:spPr bwMode="auto">
          <a:xfrm>
            <a:off x="2214546" y="285728"/>
            <a:ext cx="4391025" cy="60388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p:cNvPicPr>
            <a:picLocks noChangeAspect="1" noChangeArrowheads="1"/>
          </p:cNvPicPr>
          <p:nvPr/>
        </p:nvPicPr>
        <p:blipFill>
          <a:blip r:embed="rId2"/>
          <a:srcRect/>
          <a:stretch>
            <a:fillRect/>
          </a:stretch>
        </p:blipFill>
        <p:spPr bwMode="auto">
          <a:xfrm>
            <a:off x="2143108" y="357166"/>
            <a:ext cx="5181600" cy="6096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p:cNvPicPr>
            <a:picLocks noChangeAspect="1" noChangeArrowheads="1"/>
          </p:cNvPicPr>
          <p:nvPr/>
        </p:nvPicPr>
        <p:blipFill>
          <a:blip r:embed="rId2"/>
          <a:srcRect/>
          <a:stretch>
            <a:fillRect/>
          </a:stretch>
        </p:blipFill>
        <p:spPr bwMode="auto">
          <a:xfrm>
            <a:off x="500034" y="428604"/>
            <a:ext cx="8036773" cy="578647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p:cNvPicPr>
            <a:picLocks noChangeAspect="1" noChangeArrowheads="1"/>
          </p:cNvPicPr>
          <p:nvPr/>
        </p:nvPicPr>
        <p:blipFill>
          <a:blip r:embed="rId2"/>
          <a:srcRect/>
          <a:stretch>
            <a:fillRect/>
          </a:stretch>
        </p:blipFill>
        <p:spPr bwMode="auto">
          <a:xfrm>
            <a:off x="142844" y="857232"/>
            <a:ext cx="8839200" cy="55054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n relacionada"/>
          <p:cNvPicPr>
            <a:picLocks noChangeAspect="1" noChangeArrowheads="1"/>
          </p:cNvPicPr>
          <p:nvPr/>
        </p:nvPicPr>
        <p:blipFill>
          <a:blip r:embed="rId2"/>
          <a:srcRect/>
          <a:stretch>
            <a:fillRect/>
          </a:stretch>
        </p:blipFill>
        <p:spPr bwMode="auto">
          <a:xfrm>
            <a:off x="142844" y="1000108"/>
            <a:ext cx="8796957" cy="450059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a:blip r:embed="rId2"/>
          <a:srcRect/>
          <a:stretch>
            <a:fillRect/>
          </a:stretch>
        </p:blipFill>
        <p:spPr bwMode="auto">
          <a:xfrm>
            <a:off x="142844" y="857232"/>
            <a:ext cx="8896670" cy="507207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ChangeAspect="1" noChangeArrowheads="1"/>
          </p:cNvPicPr>
          <p:nvPr/>
        </p:nvPicPr>
        <p:blipFill>
          <a:blip r:embed="rId2"/>
          <a:srcRect/>
          <a:stretch>
            <a:fillRect/>
          </a:stretch>
        </p:blipFill>
        <p:spPr bwMode="auto">
          <a:xfrm>
            <a:off x="357190" y="285728"/>
            <a:ext cx="8215338" cy="616150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de NACIONALISMOS EN ESPAÑA SIGLO XIX"/>
          <p:cNvPicPr>
            <a:picLocks noChangeAspect="1" noChangeArrowheads="1"/>
          </p:cNvPicPr>
          <p:nvPr/>
        </p:nvPicPr>
        <p:blipFill>
          <a:blip r:embed="rId2"/>
          <a:srcRect/>
          <a:stretch>
            <a:fillRect/>
          </a:stretch>
        </p:blipFill>
        <p:spPr bwMode="auto">
          <a:xfrm>
            <a:off x="220682" y="1068155"/>
            <a:ext cx="8780474" cy="40753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7772400" cy="1143000"/>
          </a:xfrm>
        </p:spPr>
        <p:txBody>
          <a:bodyPr/>
          <a:lstStyle/>
          <a:p>
            <a:r>
              <a:rPr lang="es-ES" b="1" dirty="0" smtClean="0"/>
              <a:t>Estándares de aprendizaje</a:t>
            </a:r>
            <a:endParaRPr lang="es-ES" b="1" dirty="0"/>
          </a:p>
        </p:txBody>
      </p:sp>
      <p:sp>
        <p:nvSpPr>
          <p:cNvPr id="3" name="2 Marcador de contenido"/>
          <p:cNvSpPr>
            <a:spLocks noGrp="1"/>
          </p:cNvSpPr>
          <p:nvPr>
            <p:ph sz="quarter" idx="1"/>
          </p:nvPr>
        </p:nvSpPr>
        <p:spPr>
          <a:xfrm>
            <a:off x="500034" y="1447800"/>
            <a:ext cx="8072494" cy="4838720"/>
          </a:xfrm>
        </p:spPr>
        <p:txBody>
          <a:bodyPr>
            <a:normAutofit fontScale="92500" lnSpcReduction="10000"/>
          </a:bodyPr>
          <a:lstStyle/>
          <a:p>
            <a:pPr lvl="0"/>
            <a:r>
              <a:rPr lang="es-ES" dirty="0" smtClean="0"/>
              <a:t>Explica los elementos fundamentales del sistema político ideado por Cánovas. </a:t>
            </a:r>
          </a:p>
          <a:p>
            <a:pPr lvl="0"/>
            <a:r>
              <a:rPr lang="es-ES" dirty="0" smtClean="0"/>
              <a:t>Especifica las características esenciales de la Constitución de 1876.</a:t>
            </a:r>
          </a:p>
          <a:p>
            <a:pPr lvl="0"/>
            <a:r>
              <a:rPr lang="es-ES" dirty="0" smtClean="0"/>
              <a:t>Resume el origen y evolución del catalanismo, el nacionalismo vasco y el regionalismo gallego.</a:t>
            </a:r>
          </a:p>
          <a:p>
            <a:pPr lvl="0"/>
            <a:r>
              <a:rPr lang="es-ES" dirty="0" smtClean="0"/>
              <a:t>Analiza las diferentes corrientes ideológicas del movimiento obrero y campesino español, así como su evolución durante el último cuarto del siglo XIX.</a:t>
            </a:r>
          </a:p>
          <a:p>
            <a:pPr lvl="0"/>
            <a:r>
              <a:rPr lang="es-ES" dirty="0" smtClean="0"/>
              <a:t>Describe el origen, desarrollo y repercusiones de la tercera guerra carlista.</a:t>
            </a:r>
          </a:p>
          <a:p>
            <a:pPr lvl="0"/>
            <a:r>
              <a:rPr lang="es-ES" dirty="0" smtClean="0"/>
              <a:t>Explica la política española respecto al problema de Cuba.</a:t>
            </a:r>
          </a:p>
          <a:p>
            <a:pPr lvl="0"/>
            <a:r>
              <a:rPr lang="es-ES" dirty="0" smtClean="0"/>
              <a:t>Especifica las consecuencias para España de la crisis del 98 en los ámbitos económico, político e ideológico.</a:t>
            </a:r>
          </a:p>
          <a:p>
            <a:pPr>
              <a:buNone/>
            </a:pP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slideplayer.es/2/133385/slides/slide_26.jpg"/>
          <p:cNvPicPr>
            <a:picLocks noChangeAspect="1" noChangeArrowheads="1"/>
          </p:cNvPicPr>
          <p:nvPr/>
        </p:nvPicPr>
        <p:blipFill>
          <a:blip r:embed="rId2"/>
          <a:srcRect/>
          <a:stretch>
            <a:fillRect/>
          </a:stretch>
        </p:blipFill>
        <p:spPr bwMode="auto">
          <a:xfrm>
            <a:off x="357158" y="142875"/>
            <a:ext cx="8667778" cy="650083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ultado de imagen de NACIONALISMOS EN ESPAÑA SIGLO XIX"/>
          <p:cNvPicPr>
            <a:picLocks noChangeAspect="1" noChangeArrowheads="1"/>
          </p:cNvPicPr>
          <p:nvPr/>
        </p:nvPicPr>
        <p:blipFill>
          <a:blip r:embed="rId2"/>
          <a:srcRect/>
          <a:stretch>
            <a:fillRect/>
          </a:stretch>
        </p:blipFill>
        <p:spPr bwMode="auto">
          <a:xfrm>
            <a:off x="142844" y="142852"/>
            <a:ext cx="8763028" cy="6572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p:cNvPicPr>
            <a:picLocks noChangeAspect="1" noChangeArrowheads="1"/>
          </p:cNvPicPr>
          <p:nvPr/>
        </p:nvPicPr>
        <p:blipFill>
          <a:blip r:embed="rId2"/>
          <a:srcRect t="4166" b="4166"/>
          <a:stretch>
            <a:fillRect/>
          </a:stretch>
        </p:blipFill>
        <p:spPr bwMode="auto">
          <a:xfrm>
            <a:off x="571472" y="142852"/>
            <a:ext cx="8190387" cy="657227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p:cNvPicPr>
            <a:picLocks noChangeAspect="1" noChangeArrowheads="1"/>
          </p:cNvPicPr>
          <p:nvPr/>
        </p:nvPicPr>
        <p:blipFill>
          <a:blip r:embed="rId2"/>
          <a:srcRect/>
          <a:stretch>
            <a:fillRect/>
          </a:stretch>
        </p:blipFill>
        <p:spPr bwMode="auto">
          <a:xfrm>
            <a:off x="2643174" y="285728"/>
            <a:ext cx="4600575" cy="599122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
          <p:cNvPicPr>
            <a:picLocks noChangeAspect="1" noChangeArrowheads="1"/>
          </p:cNvPicPr>
          <p:nvPr/>
        </p:nvPicPr>
        <p:blipFill>
          <a:blip r:embed="rId2"/>
          <a:srcRect/>
          <a:stretch>
            <a:fillRect/>
          </a:stretch>
        </p:blipFill>
        <p:spPr bwMode="auto">
          <a:xfrm>
            <a:off x="1142976" y="0"/>
            <a:ext cx="7410412"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p:cNvPicPr>
            <a:picLocks noChangeAspect="1" noChangeArrowheads="1"/>
          </p:cNvPicPr>
          <p:nvPr/>
        </p:nvPicPr>
        <p:blipFill>
          <a:blip r:embed="rId2"/>
          <a:srcRect b="21782"/>
          <a:stretch>
            <a:fillRect/>
          </a:stretch>
        </p:blipFill>
        <p:spPr bwMode="auto">
          <a:xfrm>
            <a:off x="214314" y="-13758"/>
            <a:ext cx="8643966" cy="6871758"/>
          </a:xfrm>
          <a:prstGeom prst="rect">
            <a:avLst/>
          </a:prstGeom>
          <a:noFill/>
        </p:spPr>
      </p:pic>
      <p:pic>
        <p:nvPicPr>
          <p:cNvPr id="32772" name="Picture 4" descr="Picture"/>
          <p:cNvPicPr>
            <a:picLocks noChangeAspect="1" noChangeArrowheads="1"/>
          </p:cNvPicPr>
          <p:nvPr/>
        </p:nvPicPr>
        <p:blipFill>
          <a:blip r:embed="rId2"/>
          <a:srcRect l="73637" t="78533" r="12727"/>
          <a:stretch>
            <a:fillRect/>
          </a:stretch>
        </p:blipFill>
        <p:spPr bwMode="auto">
          <a:xfrm>
            <a:off x="7715272" y="3786190"/>
            <a:ext cx="1071570" cy="171453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
          <p:cNvPicPr>
            <a:picLocks noChangeAspect="1" noChangeArrowheads="1"/>
          </p:cNvPicPr>
          <p:nvPr/>
        </p:nvPicPr>
        <p:blipFill>
          <a:blip r:embed="rId2"/>
          <a:srcRect/>
          <a:stretch>
            <a:fillRect/>
          </a:stretch>
        </p:blipFill>
        <p:spPr bwMode="auto">
          <a:xfrm>
            <a:off x="500034" y="222648"/>
            <a:ext cx="8370913" cy="627818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 y="142852"/>
            <a:ext cx="9143999" cy="6607533"/>
          </a:xfrm>
          <a:prstGeom prst="rect">
            <a:avLst/>
          </a:prstGeom>
          <a:solidFill>
            <a:srgbClr val="FFFFFF"/>
          </a:solidFill>
          <a:ln w="9525">
            <a:noFill/>
            <a:miter lim="800000"/>
            <a:headEnd/>
            <a:tailEnd/>
          </a:ln>
          <a:effectLst/>
        </p:spPr>
        <p:txBody>
          <a:bodyPr vert="horz" wrap="square" lIns="91440" tIns="63480" rIns="91440" bIns="7935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222222"/>
                </a:solidFill>
                <a:effectLst/>
                <a:latin typeface="Arial" pitchFamily="34" charset="0"/>
                <a:cs typeface="Arial" pitchFamily="34" charset="0"/>
              </a:rPr>
              <a:t>MANIFIESTO DE SANDHURST</a:t>
            </a:r>
          </a:p>
          <a:p>
            <a:pPr marL="0" marR="0" lvl="0" indent="0"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404040"/>
                </a:solidFill>
                <a:effectLst/>
                <a:latin typeface="Georgia" pitchFamily="18" charset="0"/>
                <a:cs typeface="Arial" pitchFamily="34" charset="0"/>
              </a:rPr>
              <a:t>He recibido de España un gran número de felicitaciones con motivo de mi cumpleaños</a:t>
            </a:r>
            <a:r>
              <a:rPr kumimoji="0" lang="es-ES" sz="1000" b="0" i="0" u="none" strike="noStrike" cap="none" normalizeH="0" baseline="0" dirty="0" smtClean="0">
                <a:ln>
                  <a:noFill/>
                </a:ln>
                <a:solidFill>
                  <a:srgbClr val="404040"/>
                </a:solidFill>
                <a:effectLst/>
                <a:latin typeface="Georgia" pitchFamily="18" charset="0"/>
                <a:cs typeface="Arial" pitchFamily="34" charset="0"/>
              </a:rPr>
              <a:t>, y algunas de compatriotas nuestros residentes en Francia. Deseo que con todos sea usted intérprete de mi gratitud y mis opiniones.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Cuantos me han escrito muestran igual convicción de que </a:t>
            </a:r>
            <a:r>
              <a:rPr kumimoji="0" lang="es-ES" sz="1000" b="1" i="0" u="none" strike="noStrike" cap="none" normalizeH="0" baseline="0" dirty="0" smtClean="0">
                <a:ln>
                  <a:noFill/>
                </a:ln>
                <a:solidFill>
                  <a:srgbClr val="404040"/>
                </a:solidFill>
                <a:effectLst/>
                <a:latin typeface="Georgia" pitchFamily="18" charset="0"/>
                <a:cs typeface="Arial" pitchFamily="34" charset="0"/>
              </a:rPr>
              <a:t>sólo el restablecimiento de la monarquía constitucional puede poner término a la opresión, a la incertidumbre y a las crueles perturbaciones que experimenta España.</a:t>
            </a:r>
            <a:r>
              <a:rPr kumimoji="0" lang="es-ES" sz="1000" b="0" i="0" u="none" strike="noStrike" cap="none" normalizeH="0" baseline="0" dirty="0" smtClean="0">
                <a:ln>
                  <a:noFill/>
                </a:ln>
                <a:solidFill>
                  <a:srgbClr val="404040"/>
                </a:solidFill>
                <a:effectLst/>
                <a:latin typeface="Georgia" pitchFamily="18" charset="0"/>
                <a:cs typeface="Arial" pitchFamily="34" charset="0"/>
              </a:rPr>
              <a:t> </a:t>
            </a:r>
            <a:r>
              <a:rPr kumimoji="0" lang="es-ES" sz="1000" b="0" i="0" u="none" strike="noStrike" cap="none" normalizeH="0" baseline="0" dirty="0" err="1" smtClean="0">
                <a:ln>
                  <a:noFill/>
                </a:ln>
                <a:solidFill>
                  <a:srgbClr val="404040"/>
                </a:solidFill>
                <a:effectLst/>
                <a:latin typeface="Georgia" pitchFamily="18" charset="0"/>
                <a:cs typeface="Arial" pitchFamily="34" charset="0"/>
              </a:rPr>
              <a:t>Díceme</a:t>
            </a:r>
            <a:r>
              <a:rPr kumimoji="0" lang="es-ES" sz="1000" b="0" i="0" u="none" strike="noStrike" cap="none" normalizeH="0" baseline="0" dirty="0" smtClean="0">
                <a:ln>
                  <a:noFill/>
                </a:ln>
                <a:solidFill>
                  <a:srgbClr val="404040"/>
                </a:solidFill>
                <a:effectLst/>
                <a:latin typeface="Georgia" pitchFamily="18" charset="0"/>
                <a:cs typeface="Arial" pitchFamily="34" charset="0"/>
              </a:rPr>
              <a:t> que </a:t>
            </a:r>
            <a:r>
              <a:rPr kumimoji="0" lang="es-ES" sz="1000" b="1" i="0" u="none" strike="noStrike" cap="none" normalizeH="0" baseline="0" dirty="0" smtClean="0">
                <a:ln>
                  <a:noFill/>
                </a:ln>
                <a:solidFill>
                  <a:srgbClr val="404040"/>
                </a:solidFill>
                <a:effectLst/>
                <a:latin typeface="Georgia" pitchFamily="18" charset="0"/>
                <a:cs typeface="Arial" pitchFamily="34" charset="0"/>
              </a:rPr>
              <a:t>así lo reconoce ya la mayoría de nuestros compatriotas</a:t>
            </a:r>
            <a:r>
              <a:rPr kumimoji="0" lang="es-ES" sz="1000" b="0" i="0" u="none" strike="noStrike" cap="none" normalizeH="0" baseline="0" dirty="0" smtClean="0">
                <a:ln>
                  <a:noFill/>
                </a:ln>
                <a:solidFill>
                  <a:srgbClr val="404040"/>
                </a:solidFill>
                <a:effectLst/>
                <a:latin typeface="Georgia" pitchFamily="18" charset="0"/>
                <a:cs typeface="Arial" pitchFamily="34" charset="0"/>
              </a:rPr>
              <a:t>, </a:t>
            </a:r>
            <a:r>
              <a:rPr kumimoji="0" lang="es-ES" sz="1000" b="1" i="0" u="none" strike="noStrike" cap="none" normalizeH="0" baseline="0" dirty="0" smtClean="0">
                <a:ln>
                  <a:noFill/>
                </a:ln>
                <a:solidFill>
                  <a:srgbClr val="404040"/>
                </a:solidFill>
                <a:effectLst/>
                <a:latin typeface="Georgia" pitchFamily="18" charset="0"/>
                <a:cs typeface="Arial" pitchFamily="34" charset="0"/>
              </a:rPr>
              <a:t>y que antes de mucho estarán conmigo los de buena fe, sean cuales fueren sus antecedentes políticos</a:t>
            </a:r>
            <a:r>
              <a:rPr kumimoji="0" lang="es-ES" sz="1000" b="0" i="0" u="none" strike="noStrike" cap="none" normalizeH="0" baseline="0" dirty="0" smtClean="0">
                <a:ln>
                  <a:noFill/>
                </a:ln>
                <a:solidFill>
                  <a:srgbClr val="404040"/>
                </a:solidFill>
                <a:effectLst/>
                <a:latin typeface="Georgia" pitchFamily="18" charset="0"/>
                <a:cs typeface="Arial" pitchFamily="34" charset="0"/>
              </a:rPr>
              <a:t>, comprendiendo que no pueda tener exclusiones ni de un monarca nuevo y desapasionado ni de un régimen que precisamente hoy se impone porque representa la unión y la paz.</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No sé yo cuándo o cómo, ni siquiera si se ha de realizar esa esperanza. Sólo puedo decir que nada omitiré para hacerme digno del difícil encargo de restablecer en nuestra noble nación, al tiempo que la concordia, el orden legal y la libertad política, si Dios en sus altos designios me la confía.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Por virtud de la espontánea y solemne </a:t>
            </a:r>
            <a:r>
              <a:rPr kumimoji="0" lang="es-ES" sz="1000" b="1" i="0" u="none" strike="noStrike" cap="none" normalizeH="0" baseline="0" dirty="0" smtClean="0">
                <a:ln>
                  <a:noFill/>
                </a:ln>
                <a:solidFill>
                  <a:srgbClr val="404040"/>
                </a:solidFill>
                <a:effectLst/>
                <a:latin typeface="Georgia" pitchFamily="18" charset="0"/>
                <a:cs typeface="Arial" pitchFamily="34" charset="0"/>
              </a:rPr>
              <a:t>abdicación de mi augusta madre</a:t>
            </a:r>
            <a:r>
              <a:rPr kumimoji="0" lang="es-ES" sz="1000" b="0" i="0" u="none" strike="noStrike" cap="none" normalizeH="0" baseline="0" dirty="0" smtClean="0">
                <a:ln>
                  <a:noFill/>
                </a:ln>
                <a:solidFill>
                  <a:srgbClr val="404040"/>
                </a:solidFill>
                <a:effectLst/>
                <a:latin typeface="Georgia" pitchFamily="18" charset="0"/>
                <a:cs typeface="Arial" pitchFamily="34" charset="0"/>
              </a:rPr>
              <a:t>, tan generosa como infortunada, </a:t>
            </a:r>
            <a:r>
              <a:rPr kumimoji="0" lang="es-ES" sz="1000" b="1" i="0" u="none" strike="noStrike" cap="none" normalizeH="0" baseline="0" dirty="0" smtClean="0">
                <a:ln>
                  <a:noFill/>
                </a:ln>
                <a:solidFill>
                  <a:srgbClr val="404040"/>
                </a:solidFill>
                <a:effectLst/>
                <a:latin typeface="Georgia" pitchFamily="18" charset="0"/>
                <a:cs typeface="Arial" pitchFamily="34" charset="0"/>
              </a:rPr>
              <a:t>soy único representante yo del derecho monárquico en España</a:t>
            </a:r>
            <a:r>
              <a:rPr kumimoji="0" lang="es-ES" sz="1000" b="0" i="0" u="none" strike="noStrike" cap="none" normalizeH="0" baseline="0" dirty="0" smtClean="0">
                <a:ln>
                  <a:noFill/>
                </a:ln>
                <a:solidFill>
                  <a:srgbClr val="404040"/>
                </a:solidFill>
                <a:effectLst/>
                <a:latin typeface="Georgia" pitchFamily="18" charset="0"/>
                <a:cs typeface="Arial" pitchFamily="34" charset="0"/>
              </a:rPr>
              <a:t>. Arranca este de una legislación secular, confirmada por todos los precedentes históricos, y está indudablemente </a:t>
            </a:r>
            <a:r>
              <a:rPr kumimoji="0" lang="es-ES" sz="1000" b="1" i="0" u="none" strike="noStrike" cap="none" normalizeH="0" baseline="0" dirty="0" smtClean="0">
                <a:ln>
                  <a:noFill/>
                </a:ln>
                <a:solidFill>
                  <a:srgbClr val="404040"/>
                </a:solidFill>
                <a:effectLst/>
                <a:latin typeface="Georgia" pitchFamily="18" charset="0"/>
                <a:cs typeface="Arial" pitchFamily="34" charset="0"/>
              </a:rPr>
              <a:t>unida a todas las instituciones representativas</a:t>
            </a:r>
            <a:r>
              <a:rPr kumimoji="0" lang="es-ES" sz="1000" b="0" i="0" u="none" strike="noStrike" cap="none" normalizeH="0" baseline="0" dirty="0" smtClean="0">
                <a:ln>
                  <a:noFill/>
                </a:ln>
                <a:solidFill>
                  <a:srgbClr val="404040"/>
                </a:solidFill>
                <a:effectLst/>
                <a:latin typeface="Georgia" pitchFamily="18" charset="0"/>
                <a:cs typeface="Arial" pitchFamily="34" charset="0"/>
              </a:rPr>
              <a:t>, que nunca dejaron de funcionar legalmente durante los treinta y cinco años transcurridos desde que comenzó el reinado de mi madre hasta que, niño aún, pisé yo con todos los míos el suelo extranjero.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404040"/>
                </a:solidFill>
                <a:effectLst/>
                <a:latin typeface="Georgia" pitchFamily="18" charset="0"/>
                <a:cs typeface="Arial" pitchFamily="34" charset="0"/>
              </a:rPr>
              <a:t>Huérfana la nación ahora de todo derecho público e indefinidamente privada de sus libertades</a:t>
            </a:r>
            <a:r>
              <a:rPr kumimoji="0" lang="es-ES" sz="1000" b="0" i="0" u="none" strike="noStrike" cap="none" normalizeH="0" baseline="0" dirty="0" smtClean="0">
                <a:ln>
                  <a:noFill/>
                </a:ln>
                <a:solidFill>
                  <a:srgbClr val="404040"/>
                </a:solidFill>
                <a:effectLst/>
                <a:latin typeface="Georgia" pitchFamily="18" charset="0"/>
                <a:cs typeface="Arial" pitchFamily="34" charset="0"/>
              </a:rPr>
              <a:t>, </a:t>
            </a:r>
            <a:r>
              <a:rPr kumimoji="0" lang="es-ES" sz="1000" b="1" i="0" u="none" strike="noStrike" cap="none" normalizeH="0" baseline="0" dirty="0" smtClean="0">
                <a:ln>
                  <a:noFill/>
                </a:ln>
                <a:solidFill>
                  <a:srgbClr val="404040"/>
                </a:solidFill>
                <a:effectLst/>
                <a:latin typeface="Georgia" pitchFamily="18" charset="0"/>
                <a:cs typeface="Arial" pitchFamily="34" charset="0"/>
              </a:rPr>
              <a:t>natural es que vuelva los ojos a su acostumbrado derecho constitucional </a:t>
            </a:r>
            <a:r>
              <a:rPr kumimoji="0" lang="es-ES" sz="1000" b="0" i="0" u="none" strike="noStrike" cap="none" normalizeH="0" baseline="0" dirty="0" smtClean="0">
                <a:ln>
                  <a:noFill/>
                </a:ln>
                <a:solidFill>
                  <a:srgbClr val="404040"/>
                </a:solidFill>
                <a:effectLst/>
                <a:latin typeface="Georgia" pitchFamily="18" charset="0"/>
                <a:cs typeface="Arial" pitchFamily="34" charset="0"/>
              </a:rPr>
              <a:t>y a aquellas libres instituciones que ni en 1812 le impidieron defender su independencia ni acabar en 1840 otra empeñada guerra civil. </a:t>
            </a:r>
            <a:r>
              <a:rPr kumimoji="0" lang="es-ES" sz="1000" b="0" i="0" u="none" strike="noStrike" cap="none" normalizeH="0" baseline="0" dirty="0" err="1" smtClean="0">
                <a:ln>
                  <a:noFill/>
                </a:ln>
                <a:solidFill>
                  <a:srgbClr val="404040"/>
                </a:solidFill>
                <a:effectLst/>
                <a:latin typeface="Georgia" pitchFamily="18" charset="0"/>
                <a:cs typeface="Arial" pitchFamily="34" charset="0"/>
              </a:rPr>
              <a:t>Debióles</a:t>
            </a:r>
            <a:r>
              <a:rPr kumimoji="0" lang="es-ES" sz="1000" b="0" i="0" u="none" strike="noStrike" cap="none" normalizeH="0" baseline="0" dirty="0" smtClean="0">
                <a:ln>
                  <a:noFill/>
                </a:ln>
                <a:solidFill>
                  <a:srgbClr val="404040"/>
                </a:solidFill>
                <a:effectLst/>
                <a:latin typeface="Georgia" pitchFamily="18" charset="0"/>
                <a:cs typeface="Arial" pitchFamily="34" charset="0"/>
              </a:rPr>
              <a:t>, además, muchos años de progreso constante, de prosperidad, de crédito y aun de alguna gloria; años que no es fácil borrar del recuerdo cuando tantos son todavía los que los han conocido.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Por todo esto, sin duda, lo único que inspira ya confianza en España es una </a:t>
            </a:r>
            <a:r>
              <a:rPr kumimoji="0" lang="es-ES" sz="1000" b="1" i="0" u="none" strike="noStrike" cap="none" normalizeH="0" baseline="0" dirty="0" smtClean="0">
                <a:ln>
                  <a:noFill/>
                </a:ln>
                <a:solidFill>
                  <a:srgbClr val="404040"/>
                </a:solidFill>
                <a:effectLst/>
                <a:latin typeface="Georgia" pitchFamily="18" charset="0"/>
                <a:cs typeface="Arial" pitchFamily="34" charset="0"/>
              </a:rPr>
              <a:t>monarquía hereditaria y representativa</a:t>
            </a:r>
            <a:r>
              <a:rPr kumimoji="0" lang="es-ES" sz="1000" b="0" i="0" u="none" strike="noStrike" cap="none" normalizeH="0" baseline="0" dirty="0" smtClean="0">
                <a:ln>
                  <a:noFill/>
                </a:ln>
                <a:solidFill>
                  <a:srgbClr val="404040"/>
                </a:solidFill>
                <a:effectLst/>
                <a:latin typeface="Georgia" pitchFamily="18" charset="0"/>
                <a:cs typeface="Arial" pitchFamily="34" charset="0"/>
              </a:rPr>
              <a:t>, mirándola como </a:t>
            </a:r>
            <a:r>
              <a:rPr kumimoji="0" lang="es-ES" sz="1000" b="1" i="0" u="none" strike="noStrike" cap="none" normalizeH="0" baseline="0" dirty="0" smtClean="0">
                <a:ln>
                  <a:noFill/>
                </a:ln>
                <a:solidFill>
                  <a:srgbClr val="404040"/>
                </a:solidFill>
                <a:effectLst/>
                <a:latin typeface="Georgia" pitchFamily="18" charset="0"/>
                <a:cs typeface="Arial" pitchFamily="34" charset="0"/>
              </a:rPr>
              <a:t>irremplazable garantía de sus derechos e intereses desde las clases obreras hasta las más elevadas</a:t>
            </a:r>
            <a:r>
              <a:rPr kumimoji="0" lang="es-ES" sz="1000" b="0" i="0" u="none" strike="noStrike" cap="none" normalizeH="0" baseline="0" dirty="0" smtClean="0">
                <a:ln>
                  <a:noFill/>
                </a:ln>
                <a:solidFill>
                  <a:srgbClr val="404040"/>
                </a:solidFill>
                <a:effectLst/>
                <a:latin typeface="Georgia" pitchFamily="18" charset="0"/>
                <a:cs typeface="Arial" pitchFamily="34" charset="0"/>
              </a:rPr>
              <a: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En el </a:t>
            </a:r>
            <a:r>
              <a:rPr kumimoji="0" lang="es-ES" sz="1000" b="0" i="0" u="none" strike="noStrike" cap="none" normalizeH="0" baseline="0" dirty="0" err="1" smtClean="0">
                <a:ln>
                  <a:noFill/>
                </a:ln>
                <a:solidFill>
                  <a:srgbClr val="404040"/>
                </a:solidFill>
                <a:effectLst/>
                <a:latin typeface="Georgia" pitchFamily="18" charset="0"/>
                <a:cs typeface="Arial" pitchFamily="34" charset="0"/>
              </a:rPr>
              <a:t>intretanto</a:t>
            </a:r>
            <a:r>
              <a:rPr kumimoji="0" lang="es-ES" sz="1000" b="0" i="0" u="none" strike="noStrike" cap="none" normalizeH="0" baseline="0" dirty="0" smtClean="0">
                <a:ln>
                  <a:noFill/>
                </a:ln>
                <a:solidFill>
                  <a:srgbClr val="404040"/>
                </a:solidFill>
                <a:effectLst/>
                <a:latin typeface="Georgia" pitchFamily="18" charset="0"/>
                <a:cs typeface="Arial" pitchFamily="34" charset="0"/>
              </a:rPr>
              <a:t>, no sólo está hoy por tierra todo lo que en 1868 existía, sino cuanto se ha pretendido desde entonces crear. Si de hecho </a:t>
            </a:r>
            <a:r>
              <a:rPr kumimoji="0" lang="es-ES" sz="1000" b="1" i="0" u="none" strike="noStrike" cap="none" normalizeH="0" baseline="0" dirty="0" smtClean="0">
                <a:ln>
                  <a:noFill/>
                </a:ln>
                <a:solidFill>
                  <a:srgbClr val="404040"/>
                </a:solidFill>
                <a:effectLst/>
                <a:latin typeface="Georgia" pitchFamily="18" charset="0"/>
                <a:cs typeface="Arial" pitchFamily="34" charset="0"/>
              </a:rPr>
              <a:t>se halla abolida la Constitución </a:t>
            </a:r>
            <a:r>
              <a:rPr kumimoji="0" lang="es-ES" sz="1000" b="0" i="0" u="none" strike="noStrike" cap="none" normalizeH="0" baseline="0" dirty="0" smtClean="0">
                <a:ln>
                  <a:noFill/>
                </a:ln>
                <a:solidFill>
                  <a:srgbClr val="404040"/>
                </a:solidFill>
                <a:effectLst/>
                <a:latin typeface="Georgia" pitchFamily="18" charset="0"/>
                <a:cs typeface="Arial" pitchFamily="34" charset="0"/>
              </a:rPr>
              <a:t>de 1845, </a:t>
            </a:r>
            <a:r>
              <a:rPr kumimoji="0" lang="es-ES" sz="1000" b="0" i="0" u="none" strike="noStrike" cap="none" normalizeH="0" baseline="0" dirty="0" err="1" smtClean="0">
                <a:ln>
                  <a:noFill/>
                </a:ln>
                <a:solidFill>
                  <a:srgbClr val="404040"/>
                </a:solidFill>
                <a:effectLst/>
                <a:latin typeface="Georgia" pitchFamily="18" charset="0"/>
                <a:cs typeface="Arial" pitchFamily="34" charset="0"/>
              </a:rPr>
              <a:t>hállase</a:t>
            </a:r>
            <a:r>
              <a:rPr kumimoji="0" lang="es-ES" sz="1000" b="0" i="0" u="none" strike="noStrike" cap="none" normalizeH="0" baseline="0" dirty="0" smtClean="0">
                <a:ln>
                  <a:noFill/>
                </a:ln>
                <a:solidFill>
                  <a:srgbClr val="404040"/>
                </a:solidFill>
                <a:effectLst/>
                <a:latin typeface="Georgia" pitchFamily="18" charset="0"/>
                <a:cs typeface="Arial" pitchFamily="34" charset="0"/>
              </a:rPr>
              <a:t> también abolida la que en 1869 se formó sobre la base inexistente de la monarquía.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Si </a:t>
            </a:r>
            <a:r>
              <a:rPr kumimoji="0" lang="es-ES" sz="1000" b="1" i="0" u="none" strike="noStrike" cap="none" normalizeH="0" baseline="0" dirty="0" smtClean="0">
                <a:ln>
                  <a:noFill/>
                </a:ln>
                <a:solidFill>
                  <a:srgbClr val="404040"/>
                </a:solidFill>
                <a:effectLst/>
                <a:latin typeface="Georgia" pitchFamily="18" charset="0"/>
                <a:cs typeface="Arial" pitchFamily="34" charset="0"/>
              </a:rPr>
              <a:t>una Junta de senadores y diputados, sin ninguna forma legal constituida, decretó la república</a:t>
            </a:r>
            <a:r>
              <a:rPr kumimoji="0" lang="es-ES" sz="1000" b="0" i="0" u="none" strike="noStrike" cap="none" normalizeH="0" baseline="0" dirty="0" smtClean="0">
                <a:ln>
                  <a:noFill/>
                </a:ln>
                <a:solidFill>
                  <a:srgbClr val="404040"/>
                </a:solidFill>
                <a:effectLst/>
                <a:latin typeface="Georgia" pitchFamily="18" charset="0"/>
                <a:cs typeface="Arial" pitchFamily="34" charset="0"/>
              </a:rPr>
              <a:t>, bien pronto </a:t>
            </a:r>
            <a:r>
              <a:rPr kumimoji="0" lang="es-ES" sz="1000" b="1" i="0" u="none" strike="noStrike" cap="none" normalizeH="0" baseline="0" dirty="0" smtClean="0">
                <a:ln>
                  <a:noFill/>
                </a:ln>
                <a:solidFill>
                  <a:srgbClr val="404040"/>
                </a:solidFill>
                <a:effectLst/>
                <a:latin typeface="Georgia" pitchFamily="18" charset="0"/>
                <a:cs typeface="Arial" pitchFamily="34" charset="0"/>
              </a:rPr>
              <a:t>fueron disueltas las únicas Cortes</a:t>
            </a:r>
            <a:r>
              <a:rPr kumimoji="0" lang="es-ES" sz="1000" b="0" i="0" u="none" strike="noStrike" cap="none" normalizeH="0" baseline="0" dirty="0" smtClean="0">
                <a:ln>
                  <a:noFill/>
                </a:ln>
                <a:solidFill>
                  <a:srgbClr val="404040"/>
                </a:solidFill>
                <a:effectLst/>
                <a:latin typeface="Georgia" pitchFamily="18" charset="0"/>
                <a:cs typeface="Arial" pitchFamily="34" charset="0"/>
              </a:rPr>
              <a:t> convocadas con el deliberado intento de plantear aquel régimen por las bayonetas de la guarnición de Madrid. Todas las cuestiones políticas están así pendientes, y aun reservadas, por parte de los actuales gobernantes, a la libre decisión del porvenir.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Afortunadamente </a:t>
            </a:r>
            <a:r>
              <a:rPr kumimoji="0" lang="es-ES" sz="1000" b="1" i="0" u="none" strike="noStrike" cap="none" normalizeH="0" baseline="0" dirty="0" smtClean="0">
                <a:ln>
                  <a:noFill/>
                </a:ln>
                <a:solidFill>
                  <a:srgbClr val="404040"/>
                </a:solidFill>
                <a:effectLst/>
                <a:latin typeface="Georgia" pitchFamily="18" charset="0"/>
                <a:cs typeface="Arial" pitchFamily="34" charset="0"/>
              </a:rPr>
              <a:t>la monarquía hereditaria y constitucional posee en sus principios la necesaria flexibilidad y cuantas condiciones de acierto hacen falta para que todos los problemas que traiga su restablecimiento consigo sean resueltos de conformidad con los votos y la convivencia de la nación</a:t>
            </a:r>
            <a:r>
              <a:rPr kumimoji="0" lang="es-ES" sz="1000" b="0" i="0" u="none" strike="noStrike" cap="none" normalizeH="0" baseline="0" dirty="0" smtClean="0">
                <a:ln>
                  <a:noFill/>
                </a:ln>
                <a:solidFill>
                  <a:srgbClr val="404040"/>
                </a:solidFill>
                <a:effectLst/>
                <a:latin typeface="Georgia" pitchFamily="18" charset="0"/>
                <a:cs typeface="Arial" pitchFamily="34" charset="0"/>
              </a:rPr>
              <a: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No hay que esperar que decida ya nada de plano y arbitrariamente, </a:t>
            </a:r>
            <a:r>
              <a:rPr kumimoji="0" lang="es-ES" sz="1000" b="1" i="0" u="none" strike="noStrike" cap="none" normalizeH="0" baseline="0" dirty="0" smtClean="0">
                <a:ln>
                  <a:noFill/>
                </a:ln>
                <a:solidFill>
                  <a:srgbClr val="404040"/>
                </a:solidFill>
                <a:effectLst/>
                <a:latin typeface="Georgia" pitchFamily="18" charset="0"/>
                <a:cs typeface="Arial" pitchFamily="34" charset="0"/>
              </a:rPr>
              <a:t>sin Cortes no resolvieron los negocios arduos de los príncipes españoles allá en los antiguos tiempos de la monarquía, y esta justísima regla de conducta no he de olvidarla yo en mi condición presente,</a:t>
            </a:r>
            <a:r>
              <a:rPr kumimoji="0" lang="es-ES" sz="1000" b="0" i="0" u="none" strike="noStrike" cap="none" normalizeH="0" baseline="0" dirty="0" smtClean="0">
                <a:ln>
                  <a:noFill/>
                </a:ln>
                <a:solidFill>
                  <a:srgbClr val="404040"/>
                </a:solidFill>
                <a:effectLst/>
                <a:latin typeface="Georgia" pitchFamily="18" charset="0"/>
                <a:cs typeface="Arial" pitchFamily="34" charset="0"/>
              </a:rPr>
              <a:t> y cuando todos los españoles estén ya habituados a los procedimientos parlamentarios. Llegado el caso, fácil será que se entiendan y concierten las cuestiones por resolver un príncipe leal y un pueblo libre.</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Nada deseo tanto como que nuestra patria lo sea de verdad. A ello ha de contribuir poderosamente la dura lección de estos últimos tiempos que, si para nadie puede ser perdida, todavía lo será menos para l</a:t>
            </a:r>
            <a:r>
              <a:rPr kumimoji="0" lang="es-ES" sz="1000" b="1" i="0" u="none" strike="noStrike" cap="none" normalizeH="0" baseline="0" dirty="0" smtClean="0">
                <a:ln>
                  <a:noFill/>
                </a:ln>
                <a:solidFill>
                  <a:srgbClr val="404040"/>
                </a:solidFill>
                <a:effectLst/>
                <a:latin typeface="Georgia" pitchFamily="18" charset="0"/>
                <a:cs typeface="Arial" pitchFamily="34" charset="0"/>
              </a:rPr>
              <a:t>as hornadas y laboriosas clases populares, víctimas de sofismas pérfidos o de absurdas ilusiones</a:t>
            </a:r>
            <a:r>
              <a:rPr kumimoji="0" lang="es-ES" sz="1000" b="0" i="0" u="none" strike="noStrike" cap="none" normalizeH="0" baseline="0" dirty="0" smtClean="0">
                <a:ln>
                  <a:noFill/>
                </a:ln>
                <a:solidFill>
                  <a:srgbClr val="404040"/>
                </a:solidFill>
                <a:effectLst/>
                <a:latin typeface="Georgia" pitchFamily="18" charset="0"/>
                <a:cs typeface="Arial" pitchFamily="34" charset="0"/>
              </a:rPr>
              <a: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Cuanto se está viviendo enseña que </a:t>
            </a:r>
            <a:r>
              <a:rPr kumimoji="0" lang="es-ES" sz="1000" b="1" i="0" u="none" strike="noStrike" cap="none" normalizeH="0" baseline="0" dirty="0" smtClean="0">
                <a:ln>
                  <a:noFill/>
                </a:ln>
                <a:solidFill>
                  <a:srgbClr val="404040"/>
                </a:solidFill>
                <a:effectLst/>
                <a:latin typeface="Georgia" pitchFamily="18" charset="0"/>
                <a:cs typeface="Arial" pitchFamily="34" charset="0"/>
              </a:rPr>
              <a:t>las naciones más grandes y prósperas, y donde el orden, la libertad y la justicia se admiran mejor, son aquellas que respetan más su propia historia</a:t>
            </a:r>
            <a:r>
              <a:rPr kumimoji="0" lang="es-ES" sz="1000" b="0" i="0" u="none" strike="noStrike" cap="none" normalizeH="0" baseline="0" dirty="0" smtClean="0">
                <a:ln>
                  <a:noFill/>
                </a:ln>
                <a:solidFill>
                  <a:srgbClr val="404040"/>
                </a:solidFill>
                <a:effectLst/>
                <a:latin typeface="Georgia" pitchFamily="18" charset="0"/>
                <a:cs typeface="Arial" pitchFamily="34" charset="0"/>
              </a:rPr>
              <a:t>. No impiden esto, en verdad, que atentamente observen y sigan con seguros pasos la marcha progresiva de la civilización. Quiera, pues, la Providencia divina que algún día se inspire el pueblo español en tales ejemplos.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Por mi parte, debo al infortunio estar </a:t>
            </a:r>
            <a:r>
              <a:rPr kumimoji="0" lang="es-ES" sz="1000" b="1" i="0" u="none" strike="noStrike" cap="none" normalizeH="0" baseline="0" dirty="0" smtClean="0">
                <a:ln>
                  <a:noFill/>
                </a:ln>
                <a:solidFill>
                  <a:srgbClr val="404040"/>
                </a:solidFill>
                <a:effectLst/>
                <a:latin typeface="Georgia" pitchFamily="18" charset="0"/>
                <a:cs typeface="Arial" pitchFamily="34" charset="0"/>
              </a:rPr>
              <a:t>en contacto con los hombres y las cosas de la Europa modern</a:t>
            </a:r>
            <a:r>
              <a:rPr kumimoji="0" lang="es-ES" sz="1000" b="0" i="0" u="none" strike="noStrike" cap="none" normalizeH="0" baseline="0" dirty="0" smtClean="0">
                <a:ln>
                  <a:noFill/>
                </a:ln>
                <a:solidFill>
                  <a:srgbClr val="404040"/>
                </a:solidFill>
                <a:effectLst/>
                <a:latin typeface="Georgia" pitchFamily="18" charset="0"/>
                <a:cs typeface="Arial" pitchFamily="34" charset="0"/>
              </a:rPr>
              <a:t>a, y si en ella no alcanza España una posición digna de su historia, y de consuno independiente y simpática, culpa mía no será ni ahora ni nunca. Sea la que quiera mi propia suerte </a:t>
            </a:r>
            <a:r>
              <a:rPr kumimoji="0" lang="es-ES" sz="1000" b="1" i="0" u="none" strike="noStrike" cap="none" normalizeH="0" baseline="0" dirty="0" smtClean="0">
                <a:ln>
                  <a:noFill/>
                </a:ln>
                <a:solidFill>
                  <a:srgbClr val="404040"/>
                </a:solidFill>
                <a:effectLst/>
                <a:latin typeface="Georgia" pitchFamily="18" charset="0"/>
                <a:cs typeface="Arial" pitchFamily="34" charset="0"/>
              </a:rPr>
              <a:t>ni dejaré de ser buen español ni, como todos mis antepasados, buen católico, ni, como hombre del siglo, verdaderamente liberal</a:t>
            </a:r>
            <a:r>
              <a:rPr kumimoji="0" lang="es-ES" sz="1000" b="0" i="0" u="none" strike="noStrike" cap="none" normalizeH="0" baseline="0" dirty="0" smtClean="0">
                <a:ln>
                  <a:noFill/>
                </a:ln>
                <a:solidFill>
                  <a:srgbClr val="404040"/>
                </a:solidFill>
                <a:effectLst/>
                <a:latin typeface="Georgia" pitchFamily="18" charset="0"/>
                <a:cs typeface="Arial" pitchFamily="34" charset="0"/>
              </a:rPr>
              <a:t>.</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rgbClr val="404040"/>
                </a:solidFill>
                <a:effectLst/>
                <a:latin typeface="Georgia" pitchFamily="18" charset="0"/>
                <a:cs typeface="Arial" pitchFamily="34" charset="0"/>
              </a:rPr>
              <a:t>Suyo, afmo., Alfonso de Borbón.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err="1" smtClean="0">
                <a:ln>
                  <a:noFill/>
                </a:ln>
                <a:solidFill>
                  <a:srgbClr val="404040"/>
                </a:solidFill>
                <a:effectLst/>
                <a:latin typeface="Georgia" pitchFamily="18" charset="0"/>
                <a:cs typeface="Arial" pitchFamily="34" charset="0"/>
              </a:rPr>
              <a:t>Nork</a:t>
            </a:r>
            <a:r>
              <a:rPr kumimoji="0" lang="es-ES" sz="1000" b="0" i="0" u="none" strike="noStrike" cap="none" normalizeH="0" baseline="0" dirty="0" smtClean="0">
                <a:ln>
                  <a:noFill/>
                </a:ln>
                <a:solidFill>
                  <a:srgbClr val="404040"/>
                </a:solidFill>
                <a:effectLst/>
                <a:latin typeface="Georgia" pitchFamily="18" charset="0"/>
                <a:cs typeface="Arial" pitchFamily="34" charset="0"/>
              </a:rPr>
              <a:t>-Town (</a:t>
            </a:r>
            <a:r>
              <a:rPr kumimoji="0" lang="es-ES" sz="1000" b="0" i="0" u="none" strike="noStrike" cap="none" normalizeH="0" baseline="0" dirty="0" err="1" smtClean="0">
                <a:ln>
                  <a:noFill/>
                </a:ln>
                <a:solidFill>
                  <a:srgbClr val="404040"/>
                </a:solidFill>
                <a:effectLst/>
                <a:latin typeface="Georgia" pitchFamily="18" charset="0"/>
                <a:cs typeface="Arial" pitchFamily="34" charset="0"/>
              </a:rPr>
              <a:t>Sandhurst</a:t>
            </a:r>
            <a:r>
              <a:rPr kumimoji="0" lang="es-ES" sz="1000" b="0" i="0" u="none" strike="noStrike" cap="none" normalizeH="0" baseline="0" dirty="0" smtClean="0">
                <a:ln>
                  <a:noFill/>
                </a:ln>
                <a:solidFill>
                  <a:srgbClr val="404040"/>
                </a:solidFill>
                <a:effectLst/>
                <a:latin typeface="Georgia" pitchFamily="18" charset="0"/>
                <a:cs typeface="Arial" pitchFamily="34" charset="0"/>
              </a:rPr>
              <a:t>), 1 de diciembre de 1874</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p:cNvPicPr>
            <a:picLocks noChangeAspect="1" noChangeArrowheads="1"/>
          </p:cNvPicPr>
          <p:nvPr/>
        </p:nvPicPr>
        <p:blipFill>
          <a:blip r:embed="rId2"/>
          <a:srcRect/>
          <a:stretch>
            <a:fillRect/>
          </a:stretch>
        </p:blipFill>
        <p:spPr bwMode="auto">
          <a:xfrm>
            <a:off x="2500298" y="285728"/>
            <a:ext cx="4083574" cy="6072230"/>
          </a:xfrm>
          <a:prstGeom prst="rect">
            <a:avLst/>
          </a:prstGeom>
          <a:noFill/>
        </p:spPr>
      </p:pic>
      <p:sp>
        <p:nvSpPr>
          <p:cNvPr id="3" name="2 CuadroTexto"/>
          <p:cNvSpPr txBox="1"/>
          <p:nvPr/>
        </p:nvSpPr>
        <p:spPr>
          <a:xfrm>
            <a:off x="6786578" y="6072206"/>
            <a:ext cx="2000264" cy="369332"/>
          </a:xfrm>
          <a:prstGeom prst="rect">
            <a:avLst/>
          </a:prstGeom>
          <a:noFill/>
        </p:spPr>
        <p:txBody>
          <a:bodyPr wrap="square" rtlCol="0">
            <a:spAutoFit/>
          </a:bodyPr>
          <a:lstStyle/>
          <a:p>
            <a:r>
              <a:rPr lang="es-ES" b="1" dirty="0" smtClean="0">
                <a:latin typeface="Bodoni MT Black" pitchFamily="18" charset="0"/>
              </a:rPr>
              <a:t>ALFONSO XII</a:t>
            </a:r>
            <a:endParaRPr lang="es-ES" b="1" dirty="0">
              <a:latin typeface="Bodoni MT Black"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
          <p:cNvPicPr>
            <a:picLocks noChangeAspect="1" noChangeArrowheads="1"/>
          </p:cNvPicPr>
          <p:nvPr/>
        </p:nvPicPr>
        <p:blipFill>
          <a:blip r:embed="rId2"/>
          <a:srcRect/>
          <a:stretch>
            <a:fillRect/>
          </a:stretch>
        </p:blipFill>
        <p:spPr bwMode="auto">
          <a:xfrm>
            <a:off x="0" y="1285860"/>
            <a:ext cx="9105900" cy="24098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icture"/>
          <p:cNvPicPr>
            <a:picLocks noChangeAspect="1" noChangeArrowheads="1"/>
          </p:cNvPicPr>
          <p:nvPr/>
        </p:nvPicPr>
        <p:blipFill>
          <a:blip r:embed="rId2"/>
          <a:srcRect/>
          <a:stretch>
            <a:fillRect/>
          </a:stretch>
        </p:blipFill>
        <p:spPr bwMode="auto">
          <a:xfrm>
            <a:off x="1142976" y="115691"/>
            <a:ext cx="6929430" cy="659945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icture"/>
          <p:cNvPicPr>
            <a:picLocks noChangeAspect="1" noChangeArrowheads="1"/>
          </p:cNvPicPr>
          <p:nvPr/>
        </p:nvPicPr>
        <p:blipFill>
          <a:blip r:embed="rId2"/>
          <a:srcRect/>
          <a:stretch>
            <a:fillRect/>
          </a:stretch>
        </p:blipFill>
        <p:spPr bwMode="auto">
          <a:xfrm>
            <a:off x="285720" y="214290"/>
            <a:ext cx="8572560" cy="64294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n relacionada"/>
          <p:cNvPicPr>
            <a:picLocks noChangeAspect="1" noChangeArrowheads="1"/>
          </p:cNvPicPr>
          <p:nvPr/>
        </p:nvPicPr>
        <p:blipFill>
          <a:blip r:embed="rId2"/>
          <a:srcRect r="45283"/>
          <a:stretch>
            <a:fillRect/>
          </a:stretch>
        </p:blipFill>
        <p:spPr bwMode="auto">
          <a:xfrm>
            <a:off x="642910" y="1142984"/>
            <a:ext cx="4143404" cy="4740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2" name="Picture 4" descr="Imagen relacionada"/>
          <p:cNvPicPr>
            <a:picLocks noChangeAspect="1" noChangeArrowheads="1"/>
          </p:cNvPicPr>
          <p:nvPr/>
        </p:nvPicPr>
        <p:blipFill>
          <a:blip r:embed="rId2"/>
          <a:srcRect l="55961"/>
          <a:stretch>
            <a:fillRect/>
          </a:stretch>
        </p:blipFill>
        <p:spPr bwMode="auto">
          <a:xfrm>
            <a:off x="5214942" y="1142984"/>
            <a:ext cx="3316956" cy="4714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3 CuadroTexto"/>
          <p:cNvSpPr txBox="1"/>
          <p:nvPr/>
        </p:nvSpPr>
        <p:spPr>
          <a:xfrm>
            <a:off x="2071670" y="6072206"/>
            <a:ext cx="1143008" cy="400110"/>
          </a:xfrm>
          <a:prstGeom prst="rect">
            <a:avLst/>
          </a:prstGeom>
          <a:noFill/>
        </p:spPr>
        <p:txBody>
          <a:bodyPr wrap="square" rtlCol="0">
            <a:spAutoFit/>
          </a:bodyPr>
          <a:lstStyle/>
          <a:p>
            <a:r>
              <a:rPr lang="es-ES" sz="2000" dirty="0" smtClean="0">
                <a:latin typeface="Bernard MT Condensed" pitchFamily="18" charset="0"/>
              </a:rPr>
              <a:t>CÁNOVAS</a:t>
            </a:r>
            <a:endParaRPr lang="es-ES" sz="2000" dirty="0">
              <a:latin typeface="Bernard MT Condensed" pitchFamily="18" charset="0"/>
            </a:endParaRPr>
          </a:p>
        </p:txBody>
      </p:sp>
      <p:sp>
        <p:nvSpPr>
          <p:cNvPr id="5" name="4 CuadroTexto"/>
          <p:cNvSpPr txBox="1"/>
          <p:nvPr/>
        </p:nvSpPr>
        <p:spPr>
          <a:xfrm>
            <a:off x="6357950" y="6000768"/>
            <a:ext cx="1143008" cy="400110"/>
          </a:xfrm>
          <a:prstGeom prst="rect">
            <a:avLst/>
          </a:prstGeom>
          <a:noFill/>
        </p:spPr>
        <p:txBody>
          <a:bodyPr wrap="square" rtlCol="0">
            <a:spAutoFit/>
          </a:bodyPr>
          <a:lstStyle/>
          <a:p>
            <a:r>
              <a:rPr lang="es-ES" sz="2000" dirty="0" smtClean="0">
                <a:latin typeface="Bernard MT Condensed" pitchFamily="18" charset="0"/>
              </a:rPr>
              <a:t>SAGASTA</a:t>
            </a:r>
            <a:endParaRPr lang="es-ES" sz="2000" dirty="0">
              <a:latin typeface="Bernard MT Condensed"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
          <p:cNvPicPr>
            <a:picLocks noChangeAspect="1" noChangeArrowheads="1"/>
          </p:cNvPicPr>
          <p:nvPr/>
        </p:nvPicPr>
        <p:blipFill>
          <a:blip r:embed="rId2"/>
          <a:srcRect/>
          <a:stretch>
            <a:fillRect/>
          </a:stretch>
        </p:blipFill>
        <p:spPr bwMode="auto">
          <a:xfrm>
            <a:off x="357222" y="214337"/>
            <a:ext cx="8572496" cy="642937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125</TotalTime>
  <Words>70</Words>
  <Application>Microsoft Office PowerPoint</Application>
  <PresentationFormat>Presentación en pantalla (4:3)</PresentationFormat>
  <Paragraphs>32</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Equidad</vt:lpstr>
      <vt:lpstr>Diapositiva 1</vt:lpstr>
      <vt:lpstr>Estándares de aprendizaje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Gema Sejas del Piñal</dc:creator>
  <cp:lastModifiedBy>Gema Sejas del Piñal</cp:lastModifiedBy>
  <cp:revision>18</cp:revision>
  <dcterms:created xsi:type="dcterms:W3CDTF">2017-02-05T16:11:25Z</dcterms:created>
  <dcterms:modified xsi:type="dcterms:W3CDTF">2017-02-05T18:16:46Z</dcterms:modified>
</cp:coreProperties>
</file>