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69" r:id="rId16"/>
    <p:sldId id="277" r:id="rId17"/>
    <p:sldId id="278" r:id="rId18"/>
    <p:sldId id="284" r:id="rId19"/>
    <p:sldId id="279" r:id="rId20"/>
    <p:sldId id="280" r:id="rId21"/>
    <p:sldId id="268" r:id="rId22"/>
    <p:sldId id="270" r:id="rId23"/>
    <p:sldId id="271" r:id="rId24"/>
    <p:sldId id="272" r:id="rId25"/>
    <p:sldId id="273" r:id="rId26"/>
    <p:sldId id="274" r:id="rId27"/>
    <p:sldId id="282" r:id="rId28"/>
    <p:sldId id="281" r:id="rId29"/>
    <p:sldId id="283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7E5110-4FAF-4F3B-9FCF-CB62A299DF72}" type="datetimeFigureOut">
              <a:rPr lang="es-ES" smtClean="0"/>
              <a:t>18/01/2017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FEA834-36B8-4A48-B986-40428E77580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929066"/>
            <a:ext cx="893283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BLOQUE 6</a:t>
            </a:r>
            <a:r>
              <a:rPr lang="es-E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E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CONFLICTIVA CONSTRUCCIÓN </a:t>
            </a:r>
            <a:endParaRPr lang="es-ES" sz="4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DEL </a:t>
            </a:r>
            <a:r>
              <a:rPr lang="es-E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ESTADO LIBERAL (</a:t>
            </a:r>
            <a:r>
              <a:rPr lang="es-E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1833-1874)</a:t>
            </a:r>
            <a:endParaRPr lang="es-E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71470" y="857230"/>
          <a:ext cx="8001057" cy="5357852"/>
        </p:xfrm>
        <a:graphic>
          <a:graphicData uri="http://schemas.openxmlformats.org/drawingml/2006/table">
            <a:tbl>
              <a:tblPr/>
              <a:tblGrid>
                <a:gridCol w="3246067"/>
                <a:gridCol w="1570225"/>
                <a:gridCol w="3184765"/>
              </a:tblGrid>
              <a:tr h="4415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Diferencias entre moderados y progresistas durante a inicios del reinado de Isabel II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335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MODERADOS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PROGRESISTAS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251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“Personas de orden”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SE DEFINEN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“Defensores de la libertad”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51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Compartida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SOBERANÍA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Nacional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53">
                <a:tc>
                  <a:txBody>
                    <a:bodyPr/>
                    <a:lstStyle/>
                    <a:p>
                      <a:pPr marL="22479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Conservaba amplios poderes: derecho de veto, nombramiento de ministros y poder para disolver las cortes.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PODERES DEL MONARCA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Limitación de las atribuciones de la Corona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51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Censitario muy restringido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SUFRAGIO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Censitario con ampliación del cuerpo electoral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5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Limitación de los derechos individuales sobre todo los de carácter colectivo en aras del orden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DERECHOS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Ampliación de los derechos individuales y colectivos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Confesionalidad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RELACIÓN IGLESIA-ESTADO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Aconfesionalidad (tolerancia religiosa)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Designación de los ayuntamientos por el gobierno central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CENTRALISMO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Descentralización estatal: mayor autonomía municipal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Rechazaban la Milicia Nacional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MILICIA NACIONAL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Constitución de un cuerpo armado, la Milicia Nacional, como garante de libertades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ES" sz="90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PLANTEAMIENTO ECONÓMICO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Liberalismo económico y reducción de la protección arancelaria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Terratenientes, comerciantes, altos mandos militares e intelectuales conservadores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BASE SOCIAL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Burguesía, oficialidad media del ejército y clases populares urbanas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04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Narváez y Bravo Murillo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LÍDERES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(Espadones)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Mendizábal, Espartero y Prim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53">
                <a:tc>
                  <a:txBody>
                    <a:bodyPr/>
                    <a:lstStyle/>
                    <a:p>
                      <a:pPr marL="224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1937-40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4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1943-54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4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Bookman Old Style"/>
                          <a:ea typeface="Times New Roman"/>
                          <a:cs typeface="Times New Roman"/>
                        </a:rPr>
                        <a:t>1963-68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Bookman Old Style"/>
                          <a:ea typeface="Times New Roman"/>
                          <a:cs typeface="Times New Roman"/>
                        </a:rPr>
                        <a:t>PERIODOS DE GOBIERNO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Bookman Old Style"/>
                          <a:ea typeface="Times New Roman"/>
                          <a:cs typeface="Times New Roman"/>
                        </a:rPr>
                        <a:t>1940-43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Bookman Old Style"/>
                          <a:ea typeface="Times New Roman"/>
                          <a:cs typeface="Times New Roman"/>
                        </a:rPr>
                        <a:t>1954-58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717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14" cy="646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850" y="142876"/>
            <a:ext cx="622754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42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705463"/>
            <a:ext cx="8758268" cy="5476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Resultado de imagen de manifiesto de manzana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6934200" cy="5200651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4143372" y="5402721"/>
            <a:ext cx="4714908" cy="1169551"/>
            <a:chOff x="4000496" y="5357826"/>
            <a:chExt cx="4714908" cy="1169551"/>
          </a:xfrm>
        </p:grpSpPr>
        <p:sp>
          <p:nvSpPr>
            <p:cNvPr id="6" name="5 Rectángulo"/>
            <p:cNvSpPr/>
            <p:nvPr/>
          </p:nvSpPr>
          <p:spPr>
            <a:xfrm>
              <a:off x="4000496" y="5357826"/>
              <a:ext cx="4714908" cy="10715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071934" y="5357826"/>
              <a:ext cx="464343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/>
                <a:t>El </a:t>
              </a:r>
              <a:r>
                <a:rPr lang="es-ES" sz="1400" b="1" dirty="0"/>
                <a:t>Manifiesto de Manzanares</a:t>
              </a:r>
              <a:r>
                <a:rPr lang="es-ES" sz="1400" dirty="0"/>
                <a:t> del 7 de julio de 1854, redactado por Antonio Cánovas del Castillo, y firmado por Leopoldo </a:t>
              </a:r>
              <a:r>
                <a:rPr lang="es-ES" sz="1400" dirty="0" err="1"/>
                <a:t>O'Donnell</a:t>
              </a:r>
              <a:r>
                <a:rPr lang="es-ES" sz="1400" dirty="0"/>
                <a:t> en </a:t>
              </a:r>
              <a:r>
                <a:rPr lang="es-ES" sz="1400" b="1" dirty="0"/>
                <a:t>Manzanares</a:t>
              </a:r>
              <a:r>
                <a:rPr lang="es-ES" sz="1400" dirty="0"/>
                <a:t> (Ciudad Real) exigía unas reformas políticas y unas Cortes Constituyentes para hacer posible una auténtica «regeneración liberal».</a:t>
              </a:r>
            </a:p>
          </p:txBody>
        </p:sp>
      </p:grpSp>
      <p:pic>
        <p:nvPicPr>
          <p:cNvPr id="46084" name="Picture 4" descr="Resultado de imagen de leopoldo o'donnell"/>
          <p:cNvPicPr>
            <a:picLocks noChangeAspect="1" noChangeArrowheads="1"/>
          </p:cNvPicPr>
          <p:nvPr/>
        </p:nvPicPr>
        <p:blipFill>
          <a:blip r:embed="rId3"/>
          <a:srcRect l="15324" r="4987"/>
          <a:stretch>
            <a:fillRect/>
          </a:stretch>
        </p:blipFill>
        <p:spPr bwMode="auto">
          <a:xfrm>
            <a:off x="214282" y="642918"/>
            <a:ext cx="1857388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418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54986" cy="4424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77048"/>
            <a:ext cx="8686830" cy="407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t="10989" b="12087"/>
          <a:stretch>
            <a:fillRect/>
          </a:stretch>
        </p:blipFill>
        <p:spPr bwMode="auto">
          <a:xfrm>
            <a:off x="214282" y="1000108"/>
            <a:ext cx="8643966" cy="498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8370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83" y="571480"/>
            <a:ext cx="8491597" cy="5613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143000"/>
          </a:xfrm>
        </p:spPr>
        <p:txBody>
          <a:bodyPr/>
          <a:lstStyle/>
          <a:p>
            <a:r>
              <a:rPr lang="es-ES" b="1" dirty="0" smtClean="0"/>
              <a:t>Estándares de aprendizaje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83872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Identifica el ámbito geográfico del carlismo y explica su ideario y apoyos sociales.</a:t>
            </a:r>
          </a:p>
          <a:p>
            <a:r>
              <a:rPr lang="es-ES" dirty="0" smtClean="0"/>
              <a:t>Especifica las causas y consecuencias de las dos primeras guerras carlistas.</a:t>
            </a:r>
          </a:p>
          <a:p>
            <a:r>
              <a:rPr lang="es-ES" dirty="0" smtClean="0"/>
              <a:t>Representa una línea del tiempo desde 1833 hasta 1874, situando en ella los principales acontecimientos históricos.</a:t>
            </a:r>
          </a:p>
          <a:p>
            <a:r>
              <a:rPr lang="es-ES" dirty="0" smtClean="0"/>
              <a:t>Describe las características de los partidos políticos que surgieron durante el reinado de Isabel II.</a:t>
            </a:r>
          </a:p>
          <a:p>
            <a:r>
              <a:rPr lang="es-ES" dirty="0" smtClean="0"/>
              <a:t>Resume las etapas de la evolución política del reinado de Isabel II desde su minoría de edad, y explica el papel de los militares.</a:t>
            </a:r>
          </a:p>
          <a:p>
            <a:r>
              <a:rPr lang="es-ES" dirty="0" smtClean="0"/>
              <a:t>Compara las desamortizaciones de Mendizábal y </a:t>
            </a:r>
            <a:r>
              <a:rPr lang="es-ES" dirty="0" err="1" smtClean="0"/>
              <a:t>Madoz</a:t>
            </a:r>
            <a:r>
              <a:rPr lang="es-ES" dirty="0" smtClean="0"/>
              <a:t>, y especifica los objetivos de una y otra.</a:t>
            </a:r>
          </a:p>
          <a:p>
            <a:r>
              <a:rPr lang="es-ES" dirty="0" smtClean="0"/>
              <a:t>Especifica las características de la nueva sociedad de clases y la compara con la sociedad estamental del Antiguo Régimen.</a:t>
            </a:r>
          </a:p>
          <a:p>
            <a:r>
              <a:rPr lang="es-ES" dirty="0" smtClean="0"/>
              <a:t>Compara el Estatuto Real de 1834 y las Constituciones de 1837 y 1845.</a:t>
            </a:r>
          </a:p>
          <a:p>
            <a:r>
              <a:rPr lang="es-ES" dirty="0" smtClean="0"/>
              <a:t>Describe las características esenciales de la Constitución democrática de 1869.</a:t>
            </a:r>
          </a:p>
          <a:p>
            <a:r>
              <a:rPr lang="es-ES" dirty="0" smtClean="0"/>
              <a:t>Identifica los grandes conflictos del Sexenio y explica sus consecuencias políticas. ​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734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7114" name="Picture 10" descr="Imagen relacionada"/>
          <p:cNvPicPr>
            <a:picLocks noChangeAspect="1" noChangeArrowheads="1"/>
          </p:cNvPicPr>
          <p:nvPr/>
        </p:nvPicPr>
        <p:blipFill>
          <a:blip r:embed="rId2"/>
          <a:srcRect l="9244" t="4477" r="5042" b="9339"/>
          <a:stretch>
            <a:fillRect/>
          </a:stretch>
        </p:blipFill>
        <p:spPr bwMode="auto">
          <a:xfrm>
            <a:off x="142844" y="285728"/>
            <a:ext cx="7286676" cy="5500726"/>
          </a:xfrm>
          <a:prstGeom prst="rect">
            <a:avLst/>
          </a:prstGeom>
          <a:noFill/>
        </p:spPr>
      </p:pic>
      <p:pic>
        <p:nvPicPr>
          <p:cNvPr id="9" name="Picture 4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214554"/>
            <a:ext cx="1928826" cy="1836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52039"/>
            <a:ext cx="1928826" cy="1748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8" descr="Resultado de imagen de almirante topete"/>
          <p:cNvPicPr>
            <a:picLocks noChangeAspect="1" noChangeArrowheads="1"/>
          </p:cNvPicPr>
          <p:nvPr/>
        </p:nvPicPr>
        <p:blipFill>
          <a:blip r:embed="rId5"/>
          <a:srcRect l="17112" r="9552"/>
          <a:stretch>
            <a:fillRect/>
          </a:stretch>
        </p:blipFill>
        <p:spPr bwMode="auto">
          <a:xfrm>
            <a:off x="7143768" y="5072050"/>
            <a:ext cx="2329500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29486" cy="646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6" name="Picture 4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3574"/>
            <a:ext cx="8572560" cy="496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629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0000"/>
            <a:ext cx="6357982" cy="645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792727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51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072098" cy="6331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5538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644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42862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4" name="Picture 4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71662"/>
            <a:ext cx="8929718" cy="267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5298" name="Picture 2" descr="Resultado de imagen de manifiesto de abrantes coment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97633" cy="4071966"/>
          </a:xfrm>
          <a:prstGeom prst="rect">
            <a:avLst/>
          </a:prstGeom>
          <a:noFill/>
        </p:spPr>
      </p:pic>
      <p:pic>
        <p:nvPicPr>
          <p:cNvPr id="55300" name="Picture 4" descr="Resultado de imagen de carlos maria isidro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786190"/>
            <a:ext cx="2302358" cy="2818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1627"/>
            <a:ext cx="7429552" cy="641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571480"/>
            <a:ext cx="8598285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0105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929618" cy="489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</TotalTime>
  <Words>354</Words>
  <Application>Microsoft Office PowerPoint</Application>
  <PresentationFormat>Presentación en pantalla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Equidad</vt:lpstr>
      <vt:lpstr>Diapositiva 1</vt:lpstr>
      <vt:lpstr>Estándares de aprendizaje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 Sejas del Piñal</dc:creator>
  <cp:lastModifiedBy>Gema Sejas del Piñal</cp:lastModifiedBy>
  <cp:revision>13</cp:revision>
  <dcterms:created xsi:type="dcterms:W3CDTF">2017-01-18T15:11:55Z</dcterms:created>
  <dcterms:modified xsi:type="dcterms:W3CDTF">2017-01-18T16:22:13Z</dcterms:modified>
</cp:coreProperties>
</file>